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8" r:id="rId5"/>
    <p:sldId id="260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3270-595B-4F67-A7C7-CC6A337AA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5A181-17DE-41F9-B8EA-FA9F24A40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2E63D-1BB4-4013-9367-E6394849E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A4042-1395-4E5F-BAE5-3F2E4FAA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DBECE-4DAE-4C9D-9A60-F573F589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6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CEDD-191A-4EB6-8649-617082A5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772CB-620B-45EA-ADC5-B1D21C33E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0BE3E-BABF-4708-9391-A7E48117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050DD-B80C-4858-86ED-308F34FD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3717E-0356-4072-BE7E-F0F2C614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978E7-B21E-44B6-B332-DC1B692B0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D3E40-9208-4888-A8B2-84DE61EB4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45AB-91EE-420B-8217-3C6CF644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A082F-4B28-46DA-B5B1-6D420656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CFAC8-A2E1-43A7-B98C-134F6A44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8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EF9C-E669-433E-84CF-873669F1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D0B2C-7DFA-4795-BD7F-B729D57EE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6D215-DF5F-4281-9B85-89467F71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32D10-6531-4030-8613-AEF66C74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BAE66-59A6-428B-AC3D-DAC0ED3A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A8FC-4460-4D6F-8FD7-F4F04658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75A27-2DF5-4AA7-BDEE-97537DB86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4017-0C02-404A-9706-C7170F6A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9223C-84D9-4F41-993B-B379B79D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70F2D-D6E1-485A-847B-4775223C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0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939C-D303-41AA-9D23-F4F51D1A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7758-C5DC-46A0-B8B4-82A0F86C4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AB28F-B404-48B7-BBC5-C11A95601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86144-B817-4C29-9256-0DE67B89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33B8C-536D-4EE0-A480-D85DC3C0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9015E-55C2-4821-BB67-6C7A1596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8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B962-D062-4AD1-B3E5-F23C3982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4F134-5CDF-4407-B44A-3779FF8BD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A3E36-3658-4337-BC33-7E5CCEF0C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8025C-7EDA-4006-8A9B-F249BB29E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79B512-BDD1-4D63-8186-7476107EA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C5FB3-44AB-44FF-83F9-954CF48B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F167D-16B0-44AE-A8D9-2E4E1899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E991D-44C4-4399-819F-C7BF368E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C4A7-73BA-4E27-BFE2-F51480BF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1E105-EF3A-412D-9C25-0B8795A5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C4476D-8CC8-49C9-9A46-2E520E1E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86788-1E1A-4147-AE4F-DF24E5A5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7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1E4887-7198-41EA-8409-B25D4D8D8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82B49E-14E2-4158-9EF8-FA367D29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E7BD9-C49A-46FF-8650-B37B59B7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26E3-8707-4B55-AE11-F4F759E5E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A037A-2969-48AE-9212-5AE48B2B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DE738-8185-4659-9228-E4C08D9D5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8E530-5028-488D-8B45-9BB6A3A7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E67C4-CEE0-4910-8BC5-554DDDD3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DEC75-460E-4154-B95C-DCB17C49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4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27E4-73C5-4871-9B1E-09D77E7E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7986A1-9306-417C-805F-0DDD3B39A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53291-A526-4E23-A835-43C7E4E40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0D013-D7FB-44CC-8D75-76B0FE9B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8AC37-D05E-440E-92F7-C535B4F6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7AF3F-5C67-42A3-8D92-31CFD478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899C0-D7EA-4DAD-94C0-7E0E2097C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ADCDC-6892-480C-99A8-F1C83CF92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96E70-9752-4014-9373-31FAB369C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149B-1F54-4650-B46D-206741E72C0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34D1E-DDAB-4157-A1EA-87BF445CE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E59E6-CFA2-470C-9B60-AB4194EDB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789E-17CF-468D-B933-ED4D43EE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5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biomedical-innovations.com/Products/Syringe-Filters/Membrane-Compatibility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sticsintl.com/chemical-resistance-chart" TargetMode="External"/><Relationship Id="rId2" Type="http://schemas.openxmlformats.org/officeDocument/2006/relationships/hyperlink" Target="https://www.coleparmer.com/chemical-resistan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ols.thermofisher.com/content/sfs/brochures/D20480.pdf" TargetMode="External"/><Relationship Id="rId4" Type="http://schemas.openxmlformats.org/officeDocument/2006/relationships/hyperlink" Target="https://www.usplastic.com/catalog/files/charts/LG%20CC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B6EC-96D0-42CF-9111-97E0754555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Material compatibility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7A6DB-E6D5-42DD-ADB9-32025C222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7C5210D-EA62-47D7-BF5F-BE65044E8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809" y="3292477"/>
            <a:ext cx="1619250" cy="1619250"/>
          </a:xfrm>
          <a:prstGeom prst="rect">
            <a:avLst/>
          </a:prstGeom>
        </p:spPr>
      </p:pic>
      <p:pic>
        <p:nvPicPr>
          <p:cNvPr id="2060" name="Picture 12" descr="Image result for centrifuge tubes polycarbonate">
            <a:extLst>
              <a:ext uri="{FF2B5EF4-FFF2-40B4-BE49-F238E27FC236}">
                <a16:creationId xmlns:a16="http://schemas.microsoft.com/office/drawing/2014/main" id="{8BE162CC-216C-4F4A-9B0C-87190E764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081" y="4792662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AFC128-D2E7-4247-B59A-B8AD600F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What are these tubes tubes made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5992-6E64-42D0-BF93-C199EAE08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Polypropylene</a:t>
            </a:r>
          </a:p>
          <a:p>
            <a:pPr lvl="1"/>
            <a:r>
              <a:rPr lang="en-US" dirty="0"/>
              <a:t>High chemical and thermal resistance (autoclavable)</a:t>
            </a:r>
          </a:p>
          <a:p>
            <a:r>
              <a:rPr lang="en-US" dirty="0"/>
              <a:t>Polystyrene</a:t>
            </a:r>
          </a:p>
          <a:p>
            <a:pPr lvl="1"/>
            <a:r>
              <a:rPr lang="en-US" dirty="0"/>
              <a:t>Cheaper clear plastic</a:t>
            </a:r>
          </a:p>
          <a:p>
            <a:pPr lvl="1"/>
            <a:r>
              <a:rPr lang="en-US" dirty="0"/>
              <a:t>Usually for disposable applications</a:t>
            </a:r>
          </a:p>
          <a:p>
            <a:r>
              <a:rPr lang="en-US" dirty="0"/>
              <a:t>Polycarbonate</a:t>
            </a:r>
          </a:p>
          <a:p>
            <a:pPr lvl="1"/>
            <a:r>
              <a:rPr lang="en-US" dirty="0"/>
              <a:t>High strength – high speed spins</a:t>
            </a:r>
          </a:p>
          <a:p>
            <a:pPr lvl="1"/>
            <a:r>
              <a:rPr lang="en-US" dirty="0"/>
              <a:t>Less chemical resistance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175C4C-13B3-4403-812D-0C656F1B0F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7309" y="1976834"/>
            <a:ext cx="1809750" cy="18097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FFE049-69CC-4D3F-9B02-4C4FFDF029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7309" y="4215607"/>
            <a:ext cx="1619250" cy="1381125"/>
          </a:xfrm>
          <a:prstGeom prst="rect">
            <a:avLst/>
          </a:prstGeom>
        </p:spPr>
      </p:pic>
      <p:pic>
        <p:nvPicPr>
          <p:cNvPr id="1026" name="Picture 2" descr="Image result for eppendorf tubes">
            <a:extLst>
              <a:ext uri="{FF2B5EF4-FFF2-40B4-BE49-F238E27FC236}">
                <a16:creationId xmlns:a16="http://schemas.microsoft.com/office/drawing/2014/main" id="{4D48B23F-8C08-4C56-AD0F-04C67F595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656" y="9525"/>
            <a:ext cx="1538287" cy="153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olypropylene">
            <a:extLst>
              <a:ext uri="{FF2B5EF4-FFF2-40B4-BE49-F238E27FC236}">
                <a16:creationId xmlns:a16="http://schemas.microsoft.com/office/drawing/2014/main" id="{BF32C01D-AE72-45B6-95DD-11B68C0680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25" t="16455"/>
          <a:stretch/>
        </p:blipFill>
        <p:spPr bwMode="auto">
          <a:xfrm>
            <a:off x="8303581" y="2017353"/>
            <a:ext cx="954719" cy="94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olystyrene">
            <a:extLst>
              <a:ext uri="{FF2B5EF4-FFF2-40B4-BE49-F238E27FC236}">
                <a16:creationId xmlns:a16="http://schemas.microsoft.com/office/drawing/2014/main" id="{D63DE864-3E92-44B8-9EE8-D93CDC2B5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177" y="3113882"/>
            <a:ext cx="923233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olycarbonate wiki">
            <a:extLst>
              <a:ext uri="{FF2B5EF4-FFF2-40B4-BE49-F238E27FC236}">
                <a16:creationId xmlns:a16="http://schemas.microsoft.com/office/drawing/2014/main" id="{37DC40A7-11FB-4BEE-BC7E-525AA62F2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835" y="5295900"/>
            <a:ext cx="2203022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03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0FB77-EAC1-4F3F-81A4-223F8FA98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Sample preparation tubes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360F4-8716-4630-B2C4-0227B46E8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53670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Color tubes</a:t>
            </a:r>
          </a:p>
          <a:p>
            <a:pPr lvl="1"/>
            <a:r>
              <a:rPr lang="en-US" dirty="0"/>
              <a:t>Can leech dyes</a:t>
            </a:r>
          </a:p>
          <a:p>
            <a:pPr lvl="2"/>
            <a:r>
              <a:rPr lang="en-US" dirty="0"/>
              <a:t>Don’t use for MS or optical measurements</a:t>
            </a:r>
          </a:p>
          <a:p>
            <a:r>
              <a:rPr lang="en-US" dirty="0"/>
              <a:t>Sterile</a:t>
            </a:r>
          </a:p>
          <a:p>
            <a:pPr lvl="1"/>
            <a:r>
              <a:rPr lang="en-US" dirty="0"/>
              <a:t>Irradiated (gamma radiation)</a:t>
            </a:r>
          </a:p>
          <a:p>
            <a:r>
              <a:rPr lang="en-US" dirty="0" err="1"/>
              <a:t>RNAse</a:t>
            </a:r>
            <a:r>
              <a:rPr lang="en-US" dirty="0"/>
              <a:t>/</a:t>
            </a:r>
            <a:r>
              <a:rPr lang="en-US" dirty="0" err="1"/>
              <a:t>DNAse</a:t>
            </a:r>
            <a:r>
              <a:rPr lang="en-US" dirty="0"/>
              <a:t> free</a:t>
            </a:r>
          </a:p>
          <a:p>
            <a:r>
              <a:rPr lang="en-US" dirty="0"/>
              <a:t>Low retention (Lo Bind) tubes</a:t>
            </a:r>
          </a:p>
          <a:p>
            <a:pPr lvl="1"/>
            <a:r>
              <a:rPr lang="en-US" dirty="0"/>
              <a:t>Coated to bind less protein</a:t>
            </a:r>
          </a:p>
          <a:p>
            <a:pPr lvl="1"/>
            <a:r>
              <a:rPr lang="en-US" dirty="0"/>
              <a:t>Recommended for dilute protein solutions</a:t>
            </a:r>
          </a:p>
          <a:p>
            <a:pPr lvl="2"/>
            <a:r>
              <a:rPr lang="en-US" dirty="0"/>
              <a:t>Proteomic samples</a:t>
            </a:r>
          </a:p>
          <a:p>
            <a:r>
              <a:rPr lang="en-US" dirty="0"/>
              <a:t>Glass vials</a:t>
            </a:r>
          </a:p>
          <a:p>
            <a:pPr lvl="1"/>
            <a:r>
              <a:rPr lang="en-US" dirty="0"/>
              <a:t>Amber glass (light sensitive samples)</a:t>
            </a:r>
          </a:p>
          <a:p>
            <a:pPr lvl="1"/>
            <a:r>
              <a:rPr lang="en-US" dirty="0" err="1"/>
              <a:t>Silanized</a:t>
            </a:r>
            <a:r>
              <a:rPr lang="en-US" dirty="0"/>
              <a:t> glass (coating)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2" descr="Eppendorf Protein LoBind Tubes 2.0mL (100 Count)">
            <a:extLst>
              <a:ext uri="{FF2B5EF4-FFF2-40B4-BE49-F238E27FC236}">
                <a16:creationId xmlns:a16="http://schemas.microsoft.com/office/drawing/2014/main" id="{36F791B8-0D1C-4740-8613-4C465755C9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68"/>
          <a:stretch/>
        </p:blipFill>
        <p:spPr bwMode="auto">
          <a:xfrm>
            <a:off x="7296149" y="3367514"/>
            <a:ext cx="4166141" cy="21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0.5mL Multi-Color Polypropylene Microcentrifuge Tubes">
            <a:extLst>
              <a:ext uri="{FF2B5EF4-FFF2-40B4-BE49-F238E27FC236}">
                <a16:creationId xmlns:a16="http://schemas.microsoft.com/office/drawing/2014/main" id="{681036EA-6A5A-4309-87C6-89FB3DE3D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594" y="1419225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glass autosampler vial">
            <a:extLst>
              <a:ext uri="{FF2B5EF4-FFF2-40B4-BE49-F238E27FC236}">
                <a16:creationId xmlns:a16="http://schemas.microsoft.com/office/drawing/2014/main" id="{9EA8DD17-0833-4D7F-9C6A-DCA13D9B3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5321300"/>
            <a:ext cx="1296297" cy="13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70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65C6-2861-47AC-BE84-275F39189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cylinders &amp; regulators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A3398-94DC-4E86-B4C7-748060B9D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16192" cy="4351338"/>
          </a:xfrm>
        </p:spPr>
        <p:txBody>
          <a:bodyPr/>
          <a:lstStyle/>
          <a:p>
            <a:r>
              <a:rPr lang="en-US" dirty="0"/>
              <a:t>Brass</a:t>
            </a:r>
          </a:p>
          <a:p>
            <a:pPr lvl="1"/>
            <a:r>
              <a:rPr lang="en-US" dirty="0"/>
              <a:t>70% copper, 30% zinc</a:t>
            </a:r>
          </a:p>
          <a:p>
            <a:r>
              <a:rPr lang="en-US" dirty="0"/>
              <a:t>Stainless steel</a:t>
            </a:r>
          </a:p>
          <a:p>
            <a:pPr lvl="1"/>
            <a:r>
              <a:rPr lang="en-US" dirty="0"/>
              <a:t>304  - 18% chromium, 8% nickel </a:t>
            </a:r>
          </a:p>
          <a:p>
            <a:pPr lvl="1"/>
            <a:r>
              <a:rPr lang="en-US" dirty="0"/>
              <a:t>316 - 16% chromium, 8% nickel, 2% molybdenum  </a:t>
            </a:r>
          </a:p>
          <a:p>
            <a:pPr lvl="2"/>
            <a:r>
              <a:rPr lang="en-US" dirty="0"/>
              <a:t>More corrosion resistance &amp; more $$$</a:t>
            </a:r>
          </a:p>
          <a:p>
            <a:r>
              <a:rPr lang="en-US" dirty="0"/>
              <a:t>Gas purity</a:t>
            </a:r>
          </a:p>
          <a:p>
            <a:pPr lvl="1"/>
            <a:r>
              <a:rPr lang="en-US" dirty="0"/>
              <a:t>2.0 – 99%</a:t>
            </a:r>
          </a:p>
          <a:p>
            <a:pPr lvl="1"/>
            <a:r>
              <a:rPr lang="en-US" dirty="0"/>
              <a:t>4.0 – 99.99%</a:t>
            </a:r>
          </a:p>
          <a:p>
            <a:pPr lvl="1"/>
            <a:r>
              <a:rPr lang="en-US" dirty="0"/>
              <a:t>5.5 – 99.9995%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gas regulators">
            <a:extLst>
              <a:ext uri="{FF2B5EF4-FFF2-40B4-BE49-F238E27FC236}">
                <a16:creationId xmlns:a16="http://schemas.microsoft.com/office/drawing/2014/main" id="{39F1366E-6D58-43F1-B0E6-B6100C9AC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186" y="1136018"/>
            <a:ext cx="2966714" cy="296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as cylinders">
            <a:extLst>
              <a:ext uri="{FF2B5EF4-FFF2-40B4-BE49-F238E27FC236}">
                <a16:creationId xmlns:a16="http://schemas.microsoft.com/office/drawing/2014/main" id="{2BD8472E-2934-4C53-B71F-1E24511E6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852" y="4391025"/>
            <a:ext cx="19050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3731-8028-4314-9B04-A020AEA9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6566-C196-4663-8793-AC1CF3975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Industrial water</a:t>
            </a:r>
          </a:p>
          <a:p>
            <a:pPr lvl="1"/>
            <a:r>
              <a:rPr lang="en-US" dirty="0"/>
              <a:t>Untreated (not potable)</a:t>
            </a:r>
          </a:p>
          <a:p>
            <a:r>
              <a:rPr lang="en-US" dirty="0"/>
              <a:t>Deionized (DI)</a:t>
            </a:r>
          </a:p>
          <a:p>
            <a:pPr lvl="1"/>
            <a:r>
              <a:rPr lang="en-US" dirty="0"/>
              <a:t>Reverse osmosis</a:t>
            </a:r>
          </a:p>
          <a:p>
            <a:pPr lvl="1"/>
            <a:r>
              <a:rPr lang="en-US" dirty="0"/>
              <a:t>One shared tank for the wing</a:t>
            </a:r>
          </a:p>
          <a:p>
            <a:r>
              <a:rPr lang="en-US" dirty="0" err="1"/>
              <a:t>MilliQ</a:t>
            </a:r>
            <a:endParaRPr lang="en-US" dirty="0"/>
          </a:p>
          <a:p>
            <a:pPr lvl="1"/>
            <a:r>
              <a:rPr lang="en-US" dirty="0"/>
              <a:t>Combination of UV irradiation, ion exchange, and graphite stages</a:t>
            </a:r>
          </a:p>
          <a:p>
            <a:pPr lvl="1"/>
            <a:r>
              <a:rPr lang="en-US" dirty="0"/>
              <a:t>Final step through </a:t>
            </a:r>
            <a:r>
              <a:rPr lang="el-GR" dirty="0"/>
              <a:t>0.22 μ</a:t>
            </a:r>
            <a:r>
              <a:rPr lang="en-US" dirty="0"/>
              <a:t>m membrane</a:t>
            </a:r>
          </a:p>
          <a:p>
            <a:pPr lvl="1"/>
            <a:r>
              <a:rPr lang="en-US" dirty="0"/>
              <a:t>May still contain a lot of plastic polymers</a:t>
            </a:r>
          </a:p>
          <a:p>
            <a:r>
              <a:rPr lang="en-US" dirty="0"/>
              <a:t>Optima (LC-MS)</a:t>
            </a:r>
          </a:p>
          <a:p>
            <a:pPr lvl="1"/>
            <a:r>
              <a:rPr lang="en-US" dirty="0"/>
              <a:t>Removal of most polymers that show up on the mass spec</a:t>
            </a:r>
          </a:p>
          <a:p>
            <a:pPr lvl="1"/>
            <a:r>
              <a:rPr lang="en-US" dirty="0"/>
              <a:t>Optima UPLC grade (even lower levels of background)</a:t>
            </a:r>
          </a:p>
        </p:txBody>
      </p:sp>
      <p:pic>
        <p:nvPicPr>
          <p:cNvPr id="2050" name="Picture 2" descr="Image result for water faucet rusty">
            <a:extLst>
              <a:ext uri="{FF2B5EF4-FFF2-40B4-BE49-F238E27FC236}">
                <a16:creationId xmlns:a16="http://schemas.microsoft.com/office/drawing/2014/main" id="{8CBA22EA-5497-42E9-B539-4C99985BF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896144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milliQ">
            <a:extLst>
              <a:ext uri="{FF2B5EF4-FFF2-40B4-BE49-F238E27FC236}">
                <a16:creationId xmlns:a16="http://schemas.microsoft.com/office/drawing/2014/main" id="{65BBE5BA-4BF1-45A8-9192-362DDB596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537" y="347464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22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8492-3546-4A65-B502-98F83F7E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ED76B-E154-4FA3-8338-EC0CF09C0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77025" cy="48895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Pore size</a:t>
            </a:r>
          </a:p>
          <a:p>
            <a:pPr lvl="1"/>
            <a:r>
              <a:rPr lang="en-US" dirty="0"/>
              <a:t>0.45µm</a:t>
            </a:r>
          </a:p>
          <a:p>
            <a:pPr lvl="1"/>
            <a:r>
              <a:rPr lang="en-US" dirty="0"/>
              <a:t>0.22µm (very sterile applications) or MALS</a:t>
            </a:r>
          </a:p>
          <a:p>
            <a:pPr lvl="1"/>
            <a:r>
              <a:rPr lang="en-US" dirty="0"/>
              <a:t>Molecular weight cut-off (MWCO)</a:t>
            </a:r>
          </a:p>
          <a:p>
            <a:r>
              <a:rPr lang="en-US" dirty="0"/>
              <a:t>Chemistry</a:t>
            </a:r>
          </a:p>
          <a:p>
            <a:pPr lvl="1"/>
            <a:r>
              <a:rPr lang="en-US" dirty="0" err="1"/>
              <a:t>Polyethersulfone</a:t>
            </a:r>
            <a:r>
              <a:rPr lang="en-US" dirty="0"/>
              <a:t> (PES)</a:t>
            </a:r>
          </a:p>
          <a:p>
            <a:pPr lvl="2"/>
            <a:r>
              <a:rPr lang="en-US" dirty="0"/>
              <a:t>Hydrophilic – low protein binding</a:t>
            </a:r>
          </a:p>
          <a:p>
            <a:pPr lvl="1"/>
            <a:r>
              <a:rPr lang="en-US" dirty="0"/>
              <a:t>Regenerated cellulose</a:t>
            </a:r>
          </a:p>
          <a:p>
            <a:pPr lvl="2"/>
            <a:r>
              <a:rPr lang="en-US" dirty="0"/>
              <a:t>Low binding, good chemical resistance</a:t>
            </a:r>
          </a:p>
          <a:p>
            <a:pPr lvl="1"/>
            <a:r>
              <a:rPr lang="en-US" dirty="0"/>
              <a:t>Nylon</a:t>
            </a:r>
          </a:p>
          <a:p>
            <a:pPr lvl="2"/>
            <a:r>
              <a:rPr lang="en-US" dirty="0"/>
              <a:t>Some chemical resistance, binds protein</a:t>
            </a:r>
          </a:p>
          <a:p>
            <a:pPr lvl="1"/>
            <a:r>
              <a:rPr lang="en-US" dirty="0"/>
              <a:t>Polytetrafluoroethylene (PTFE)</a:t>
            </a:r>
          </a:p>
          <a:p>
            <a:pPr lvl="2"/>
            <a:r>
              <a:rPr lang="en-US" dirty="0"/>
              <a:t>Good chemical resistance</a:t>
            </a:r>
          </a:p>
          <a:p>
            <a:pPr lvl="1"/>
            <a:r>
              <a:rPr lang="en-US" dirty="0"/>
              <a:t>Lookup Compatibility:</a:t>
            </a:r>
          </a:p>
          <a:p>
            <a:pPr lvl="2"/>
            <a:r>
              <a:rPr lang="en-US" dirty="0">
                <a:hlinkClick r:id="rId2"/>
              </a:rPr>
              <a:t>https://biomedical-innovations.com/Products/Syringe-Filters/Membrane-Compatibility.aspx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Thermo Scientific Nalgene 566-0020 Filter Units, 0.2um PES, 500 mL; 12/Pk">
            <a:extLst>
              <a:ext uri="{FF2B5EF4-FFF2-40B4-BE49-F238E27FC236}">
                <a16:creationId xmlns:a16="http://schemas.microsoft.com/office/drawing/2014/main" id="{6912A0E0-F867-442A-93A8-9B6F4BB94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076450"/>
            <a:ext cx="27051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bottle filters PES vs cellulose">
            <a:extLst>
              <a:ext uri="{FF2B5EF4-FFF2-40B4-BE49-F238E27FC236}">
                <a16:creationId xmlns:a16="http://schemas.microsoft.com/office/drawing/2014/main" id="{5676B3C0-143F-4AF9-AAD4-ECD09DDC1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75" y="796925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bottle filters PES vs cellulose">
            <a:extLst>
              <a:ext uri="{FF2B5EF4-FFF2-40B4-BE49-F238E27FC236}">
                <a16:creationId xmlns:a16="http://schemas.microsoft.com/office/drawing/2014/main" id="{9EC60898-29F3-48DE-9776-3FCA25D8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575" y="4119563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4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3411-7F62-43FA-9783-2BD09DA1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9F596-44AC-4F03-93E9-591DD874C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Cole Parmer Material </a:t>
            </a:r>
            <a:r>
              <a:rPr lang="en-US" dirty="0" err="1"/>
              <a:t>compability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2"/>
              </a:rPr>
              <a:t>https://www.coleparmer.com/chemical-resistance</a:t>
            </a:r>
            <a:endParaRPr lang="en-US" dirty="0"/>
          </a:p>
          <a:p>
            <a:r>
              <a:rPr lang="en-US" dirty="0"/>
              <a:t>Plastics International database:</a:t>
            </a:r>
          </a:p>
          <a:p>
            <a:pPr lvl="1"/>
            <a:r>
              <a:rPr lang="en-US" dirty="0">
                <a:hlinkClick r:id="rId3"/>
              </a:rPr>
              <a:t>https://www.plasticsintl.com/chemical-resistance-chart</a:t>
            </a:r>
            <a:endParaRPr lang="en-US" dirty="0"/>
          </a:p>
          <a:p>
            <a:r>
              <a:rPr lang="en-US" dirty="0"/>
              <a:t>US plastics database:</a:t>
            </a:r>
          </a:p>
          <a:p>
            <a:pPr lvl="1"/>
            <a:r>
              <a:rPr lang="en-US" dirty="0">
                <a:hlinkClick r:id="rId4"/>
              </a:rPr>
              <a:t>https://www.usplastic.com/catalog/files/charts/LG%20CC.pdf</a:t>
            </a:r>
            <a:endParaRPr lang="en-US" dirty="0"/>
          </a:p>
          <a:p>
            <a:r>
              <a:rPr lang="en-US" dirty="0"/>
              <a:t>Thermo Fisher’s database:</a:t>
            </a:r>
          </a:p>
          <a:p>
            <a:pPr lvl="1"/>
            <a:r>
              <a:rPr lang="en-US" dirty="0">
                <a:hlinkClick r:id="rId5"/>
              </a:rPr>
              <a:t>http://tools.thermofisher.com/content/sfs/brochures/D20480.pdf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4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362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Material compatibility</vt:lpstr>
      <vt:lpstr>What are these tubes tubes made of?</vt:lpstr>
      <vt:lpstr>Sample preparation tubes</vt:lpstr>
      <vt:lpstr>Gas cylinders &amp; regulators</vt:lpstr>
      <vt:lpstr>Water</vt:lpstr>
      <vt:lpstr>Filters</vt:lpstr>
      <vt:lpstr>Useful Databases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compatibility</dc:title>
  <dc:creator>GutLaptop</dc:creator>
  <cp:lastModifiedBy>GutLaptop</cp:lastModifiedBy>
  <cp:revision>28</cp:revision>
  <dcterms:created xsi:type="dcterms:W3CDTF">2019-04-22T04:06:22Z</dcterms:created>
  <dcterms:modified xsi:type="dcterms:W3CDTF">2019-04-22T22:48:04Z</dcterms:modified>
</cp:coreProperties>
</file>